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53"/>
  </p:notesMasterIdLst>
  <p:sldIdLst>
    <p:sldId id="275" r:id="rId3"/>
    <p:sldId id="764" r:id="rId4"/>
    <p:sldId id="717" r:id="rId5"/>
    <p:sldId id="676" r:id="rId6"/>
    <p:sldId id="726" r:id="rId7"/>
    <p:sldId id="729" r:id="rId8"/>
    <p:sldId id="730" r:id="rId9"/>
    <p:sldId id="731" r:id="rId10"/>
    <p:sldId id="734" r:id="rId11"/>
    <p:sldId id="759" r:id="rId12"/>
    <p:sldId id="704" r:id="rId13"/>
    <p:sldId id="700" r:id="rId14"/>
    <p:sldId id="701" r:id="rId15"/>
    <p:sldId id="702" r:id="rId16"/>
    <p:sldId id="703" r:id="rId17"/>
    <p:sldId id="648" r:id="rId18"/>
    <p:sldId id="733" r:id="rId19"/>
    <p:sldId id="698" r:id="rId20"/>
    <p:sldId id="650" r:id="rId21"/>
    <p:sldId id="727" r:id="rId22"/>
    <p:sldId id="649" r:id="rId23"/>
    <p:sldId id="728" r:id="rId24"/>
    <p:sldId id="651" r:id="rId25"/>
    <p:sldId id="652" r:id="rId26"/>
    <p:sldId id="767" r:id="rId27"/>
    <p:sldId id="765" r:id="rId28"/>
    <p:sldId id="653" r:id="rId29"/>
    <p:sldId id="756" r:id="rId30"/>
    <p:sldId id="757" r:id="rId31"/>
    <p:sldId id="656" r:id="rId32"/>
    <p:sldId id="654" r:id="rId33"/>
    <p:sldId id="657" r:id="rId34"/>
    <p:sldId id="758" r:id="rId35"/>
    <p:sldId id="699" r:id="rId36"/>
    <p:sldId id="766" r:id="rId37"/>
    <p:sldId id="768" r:id="rId38"/>
    <p:sldId id="769" r:id="rId39"/>
    <p:sldId id="770" r:id="rId40"/>
    <p:sldId id="771" r:id="rId41"/>
    <p:sldId id="773" r:id="rId42"/>
    <p:sldId id="716" r:id="rId43"/>
    <p:sldId id="677" r:id="rId44"/>
    <p:sldId id="723" r:id="rId45"/>
    <p:sldId id="755" r:id="rId46"/>
    <p:sldId id="722" r:id="rId47"/>
    <p:sldId id="662" r:id="rId48"/>
    <p:sldId id="762" r:id="rId49"/>
    <p:sldId id="760" r:id="rId50"/>
    <p:sldId id="663" r:id="rId51"/>
    <p:sldId id="66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41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8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7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63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19915-AA99-14C9-908B-42C579697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48C45-E599-F861-7292-C5D269C05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D99FD-C363-DC1F-8B81-9AF0DE73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6B93-B8E1-6E95-CF55-3398B2958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23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0D71-17A1-BC77-A33B-44BF2492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5363E-F54B-35CA-2525-D2EA12062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849DD-2FD6-1DA4-12F9-ECCCC4E61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72610-C9BF-A495-FDB3-499152DF63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9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9001-884F-A130-D1AA-DD33FC74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770B5-4DD0-75AD-A9D3-983113C89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8AD64-83F9-F403-195B-4F83370B6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0A2AB-D64F-9841-9321-AFCD4A7F3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8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0030-7C84-7A72-C399-958D8A4C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7F444-4829-961E-A6A4-5F159C4A7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D2432C-EA19-E015-395A-4C077017D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9C473-FFF6-B8BE-43FB-B693DA1F5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4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4F1A-96BE-C8D9-791F-96888F45D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F71F5-C759-F592-100E-AAC7FCE44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290EC-F910-F735-0BA4-F1899F8D3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DF7CF-65CB-BEBD-FAC3-5EBCDFAFD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18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AE2E-4D82-10E3-D4B2-D1BE6BEC9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0064D-B254-3FE8-8C71-75FC795C8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A6DE1-53F5-A7F9-4B92-349E0384B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FDA8-B86B-775A-C35B-6082C664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61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1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59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6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50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9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3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9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S_algorith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OPTICS_algorithm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index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dbscan.readthedocs.io/en/latest/how_hdbscan_works.html" TargetMode="Externa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dbscan.readthedocs.io/en/latest/how_hdbscan_works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Spectral clustering algorithm finds the minimum cuts by three steps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Construct </a:t>
            </a:r>
            <a:r>
              <a:rPr lang="en-US" b="1" dirty="0">
                <a:latin typeface="+mn-lt"/>
              </a:rPr>
              <a:t>association matrix</a:t>
            </a:r>
            <a:r>
              <a:rPr lang="en-US" dirty="0">
                <a:latin typeface="+mn-lt"/>
              </a:rPr>
              <a:t> for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or, </a:t>
            </a:r>
            <a:r>
              <a:rPr lang="en-US" b="1" dirty="0">
                <a:latin typeface="+mn-lt"/>
              </a:rPr>
              <a:t>sparse K-nearest-neighbor </a:t>
            </a:r>
            <a:r>
              <a:rPr lang="en-US" dirty="0">
                <a:latin typeface="+mn-lt"/>
              </a:rPr>
              <a:t>graph </a:t>
            </a:r>
          </a:p>
          <a:p>
            <a:pPr lvl="1"/>
            <a:r>
              <a:rPr lang="en-US" dirty="0">
                <a:latin typeface="+mn-lt"/>
              </a:rPr>
              <a:t>KD-tree, ball-tree or other NN algorithm </a:t>
            </a:r>
          </a:p>
          <a:p>
            <a:pPr lvl="1"/>
            <a:r>
              <a:rPr lang="en-US" dirty="0">
                <a:latin typeface="+mn-lt"/>
              </a:rPr>
              <a:t>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similarity between the samples     </a:t>
            </a:r>
          </a:p>
          <a:p>
            <a:pPr lvl="1"/>
            <a:r>
              <a:rPr lang="en-US" dirty="0">
                <a:latin typeface="+mn-lt"/>
              </a:rPr>
              <a:t>Generally, use symmetric nearest neighbors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graph Laplacian </a:t>
            </a:r>
            <a:r>
              <a:rPr lang="en-US" dirty="0">
                <a:latin typeface="+mn-lt"/>
              </a:rPr>
              <a:t>matrix is constructed from the </a:t>
            </a:r>
            <a:r>
              <a:rPr lang="en-US" dirty="0" err="1">
                <a:latin typeface="+mn-lt"/>
              </a:rPr>
              <a:t>associaton</a:t>
            </a:r>
            <a:r>
              <a:rPr lang="en-US" dirty="0">
                <a:latin typeface="+mn-lt"/>
              </a:rPr>
              <a:t> matrix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Partition graph Laplacian by </a:t>
            </a:r>
            <a:r>
              <a:rPr lang="en-US" b="1" dirty="0">
                <a:latin typeface="+mn-lt"/>
              </a:rPr>
              <a:t>minimum weight cuts</a:t>
            </a:r>
          </a:p>
          <a:p>
            <a:pPr lvl="1"/>
            <a:r>
              <a:rPr lang="en-US" dirty="0">
                <a:latin typeface="+mn-lt"/>
              </a:rPr>
              <a:t>A </a:t>
            </a:r>
            <a:r>
              <a:rPr lang="en-US" b="1" dirty="0">
                <a:latin typeface="+mn-lt"/>
              </a:rPr>
              <a:t>min-cut algorithm</a:t>
            </a:r>
          </a:p>
        </p:txBody>
      </p:sp>
    </p:spTree>
    <p:extLst>
      <p:ext uri="{BB962C8B-B14F-4D97-AF65-F5344CB8AC3E}">
        <p14:creationId xmlns:p14="http://schemas.microsoft.com/office/powerpoint/2010/main" val="189561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</a:t>
            </a:r>
            <a:r>
              <a:rPr lang="en-US" b="1" dirty="0">
                <a:latin typeface="+mn-lt"/>
              </a:rPr>
              <a:t>graph Laplacian </a:t>
            </a:r>
          </a:p>
          <a:p>
            <a:r>
              <a:rPr lang="en-US" dirty="0">
                <a:latin typeface="+mn-lt"/>
              </a:rPr>
              <a:t>Perform clustering by </a:t>
            </a:r>
            <a:r>
              <a:rPr lang="en-US" b="1" dirty="0" err="1">
                <a:latin typeface="+mn-lt"/>
              </a:rPr>
              <a:t>partioning</a:t>
            </a:r>
            <a:r>
              <a:rPr lang="en-US" b="1" dirty="0">
                <a:latin typeface="+mn-lt"/>
              </a:rPr>
              <a:t> graph on eigenvectors</a:t>
            </a:r>
            <a:r>
              <a:rPr lang="en-US" dirty="0">
                <a:latin typeface="+mn-lt"/>
              </a:rPr>
              <a:t>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1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6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Graph Laplacian and its eigenvalues and eigenvectors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6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2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>
                    <a:latin typeface="+mn-lt"/>
                  </a:rPr>
                  <a:t> for the smallest nonzero eigenvalue defines the min-cut </a:t>
                </a:r>
                <a:r>
                  <a:rPr lang="en-US" dirty="0">
                    <a:latin typeface="+mn-lt"/>
                  </a:rPr>
                  <a:t>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1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1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86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high-density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lvl="1"/>
            <a:r>
              <a:rPr lang="en-US" sz="2800" dirty="0">
                <a:latin typeface="+mn-lt"/>
              </a:rPr>
              <a:t>HDBSCAN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  <a:hlinkClick r:id="rId3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with MapReduce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Algorithms for Non-Euclidean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Euclidean spaces are optimal only for Normally distributed variables    </a:t>
            </a:r>
          </a:p>
          <a:p>
            <a:r>
              <a:rPr lang="en-US" dirty="0">
                <a:latin typeface="+mn-lt"/>
              </a:rPr>
              <a:t>Common examples of variables in non-Euclidean spaces  </a:t>
            </a:r>
          </a:p>
          <a:p>
            <a:pPr lvl="1"/>
            <a:r>
              <a:rPr lang="en-US" dirty="0">
                <a:latin typeface="+mn-lt"/>
              </a:rPr>
              <a:t>Categorical variables including NLP problems </a:t>
            </a:r>
          </a:p>
          <a:p>
            <a:pPr lvl="1"/>
            <a:r>
              <a:rPr lang="en-US" dirty="0">
                <a:latin typeface="+mn-lt"/>
              </a:rPr>
              <a:t>Binary variables </a:t>
            </a:r>
          </a:p>
          <a:p>
            <a:pPr lvl="1"/>
            <a:r>
              <a:rPr lang="en-US" dirty="0">
                <a:latin typeface="+mn-lt"/>
              </a:rPr>
              <a:t>Ordinal variables </a:t>
            </a:r>
          </a:p>
          <a:p>
            <a:r>
              <a:rPr lang="en-US" dirty="0">
                <a:latin typeface="+mn-lt"/>
              </a:rPr>
              <a:t>Algorithms for non-Euclidian spaces </a:t>
            </a:r>
          </a:p>
          <a:p>
            <a:pPr lvl="1"/>
            <a:r>
              <a:rPr lang="en-US" dirty="0">
                <a:latin typeface="+mn-lt"/>
              </a:rPr>
              <a:t>Tree-graph-based Agglomerative clustering </a:t>
            </a:r>
          </a:p>
          <a:p>
            <a:pPr lvl="1"/>
            <a:r>
              <a:rPr lang="en-US" dirty="0">
                <a:latin typeface="+mn-lt"/>
              </a:rPr>
              <a:t>Graph-based affinity clustering </a:t>
            </a:r>
          </a:p>
          <a:p>
            <a:pPr lvl="1"/>
            <a:r>
              <a:rPr lang="en-US" dirty="0">
                <a:latin typeface="+mn-lt"/>
              </a:rPr>
              <a:t>NN graph-based density algorithms  </a:t>
            </a:r>
          </a:p>
          <a:p>
            <a:pPr lvl="1"/>
            <a:r>
              <a:rPr lang="en-US" dirty="0">
                <a:latin typeface="+mn-lt"/>
              </a:rPr>
              <a:t>NN graph-based 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37288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DBSCAN finds a</a:t>
            </a:r>
            <a:r>
              <a:rPr lang="en-US" b="1" dirty="0">
                <a:latin typeface="+mn-lt"/>
              </a:rPr>
              <a:t> directed graph of nearest neighbors</a:t>
            </a:r>
          </a:p>
          <a:p>
            <a:r>
              <a:rPr lang="en-US" b="1" dirty="0">
                <a:latin typeface="+mn-lt"/>
              </a:rPr>
              <a:t>Core points </a:t>
            </a:r>
            <a:r>
              <a:rPr lang="en-US" dirty="0">
                <a:latin typeface="+mn-lt"/>
              </a:rPr>
              <a:t>define the high density areas</a:t>
            </a:r>
          </a:p>
          <a:p>
            <a:r>
              <a:rPr lang="en-US" b="1" dirty="0">
                <a:latin typeface="+mn-lt"/>
              </a:rPr>
              <a:t>Reachable non-core points </a:t>
            </a:r>
            <a:r>
              <a:rPr lang="en-US" dirty="0">
                <a:latin typeface="+mn-lt"/>
              </a:rPr>
              <a:t>are in a cluster but not core</a:t>
            </a:r>
          </a:p>
          <a:p>
            <a:r>
              <a:rPr lang="en-US" b="1" dirty="0">
                <a:latin typeface="+mn-lt"/>
              </a:rPr>
              <a:t>Unreachable points </a:t>
            </a:r>
            <a:r>
              <a:rPr lang="en-US" dirty="0">
                <a:latin typeface="+mn-lt"/>
              </a:rPr>
              <a:t>are not in a cluster, outliers</a:t>
            </a:r>
          </a:p>
          <a:p>
            <a:r>
              <a:rPr lang="en-US" dirty="0">
                <a:latin typeface="+mn-lt"/>
              </a:rPr>
              <a:t>Graph edge is bidirectional (undirected)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 (directed)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a core point must have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Scalable, average runtime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reachability?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{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i="1" baseline="-25000" dirty="0">
                    <a:latin typeface="+mn-lt"/>
                  </a:rPr>
                  <a:t>1</a:t>
                </a:r>
                <a:r>
                  <a:rPr lang="en-US" i="1" dirty="0">
                    <a:latin typeface="+mn-lt"/>
                  </a:rPr>
                  <a:t>,p</a:t>
                </a:r>
                <a:r>
                  <a:rPr lang="en-US" i="1" baseline="-25000" dirty="0">
                    <a:latin typeface="+mn-lt"/>
                  </a:rPr>
                  <a:t>2</a:t>
                </a:r>
                <a:r>
                  <a:rPr lang="en-US" i="1" dirty="0">
                    <a:latin typeface="+mn-lt"/>
                  </a:rPr>
                  <a:t>,…,</a:t>
                </a:r>
                <a:r>
                  <a:rPr lang="en-US" i="1" dirty="0" err="1">
                    <a:latin typeface="+mn-lt"/>
                  </a:rPr>
                  <a:t>p</a:t>
                </a:r>
                <a:r>
                  <a:rPr lang="en-US" i="1" baseline="-25000" dirty="0" err="1">
                    <a:latin typeface="+mn-lt"/>
                  </a:rPr>
                  <a:t>n</a:t>
                </a:r>
                <a:r>
                  <a:rPr lang="en-US" dirty="0">
                    <a:latin typeface="+mn-lt"/>
                  </a:rPr>
                  <a:t>}</a:t>
                </a: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:r>
                  <a:rPr lang="en-US" b="1" dirty="0">
                    <a:latin typeface="+mn-lt"/>
                  </a:rPr>
                  <a:t>reachability distance</a:t>
                </a:r>
                <a:r>
                  <a:rPr lang="en-US" dirty="0">
                    <a:latin typeface="+mn-lt"/>
                  </a:rPr>
                  <a:t>,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an NN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since outliers are non-reachable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63B6A0-6A59-14F0-E09A-AB2E7C03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9F5A-1F97-1040-93E6-BF07DA42D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177-3DFF-0678-447B-267BD8D8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DF7C-07CD-215E-DA13-B0299C8D17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Selecting maximum reachability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Single</a:t>
            </a:r>
            <a:r>
              <a:rPr lang="en-US" dirty="0"/>
              <a:t>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used for all clusters, is a problem with non-constant density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09313C-2571-46B1-ACA3-86E1F6D3F586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CFAC95-AB99-CB80-2CA2-EB92AF5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0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A270F-5713-3F23-BF9F-452EEF02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24E5-5781-97A7-07DC-45B578B78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with OPTICS</a:t>
            </a:r>
          </a:p>
        </p:txBody>
      </p:sp>
    </p:spTree>
    <p:extLst>
      <p:ext uri="{BB962C8B-B14F-4D97-AF65-F5344CB8AC3E}">
        <p14:creationId xmlns:p14="http://schemas.microsoft.com/office/powerpoint/2010/main" val="2210819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for DBSCAN in high dimensions with variable density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  <a:hlinkClick r:id="rId3"/>
              </a:rPr>
              <a:t>OPTICS</a:t>
            </a:r>
            <a:r>
              <a:rPr lang="en-US" dirty="0">
                <a:latin typeface="+mn-lt"/>
                <a:hlinkClick r:id="rId3"/>
              </a:rPr>
              <a:t> algorithm </a:t>
            </a:r>
            <a:r>
              <a:rPr lang="en-US" dirty="0">
                <a:latin typeface="+mn-lt"/>
              </a:rPr>
              <a:t>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adaptively compute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matters  </a:t>
            </a:r>
          </a:p>
          <a:p>
            <a:pPr lvl="1"/>
            <a:r>
              <a:rPr lang="en-US" dirty="0">
                <a:latin typeface="+mn-lt"/>
              </a:rPr>
              <a:t>OPTICS algorithm sequentially builds a </a:t>
            </a:r>
            <a:r>
              <a:rPr lang="en-US" b="1" dirty="0">
                <a:latin typeface="+mn-lt"/>
              </a:rPr>
              <a:t>dendrogram</a:t>
            </a:r>
            <a:r>
              <a:rPr lang="en-US" dirty="0">
                <a:latin typeface="+mn-lt"/>
              </a:rPr>
              <a:t>, a graph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Uses a sequential greedy algorithm with reachability of a point determining if it is added to the </a:t>
            </a:r>
            <a:r>
              <a:rPr lang="en-US" dirty="0" err="1">
                <a:latin typeface="+mn-lt"/>
              </a:rPr>
              <a:t>dendogram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Creates a reachability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b="1" dirty="0">
                <a:latin typeface="+mn-lt"/>
              </a:rPr>
              <a:t>Reachability dynamically calculated </a:t>
            </a:r>
            <a:r>
              <a:rPr lang="en-US" dirty="0">
                <a:latin typeface="+mn-lt"/>
              </a:rPr>
              <a:t>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is done for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then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72846" y="739851"/>
            <a:ext cx="3908407" cy="56295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OPTICS?</a:t>
            </a:r>
          </a:p>
          <a:p>
            <a:r>
              <a:rPr lang="en-US" dirty="0">
                <a:latin typeface="+mn-lt"/>
              </a:rPr>
              <a:t>OPTICS builds a NN graph with the distances determining clusters</a:t>
            </a:r>
          </a:p>
          <a:p>
            <a:r>
              <a:rPr lang="en-US" dirty="0">
                <a:latin typeface="+mn-lt"/>
              </a:rPr>
              <a:t>The graph defines a dendrogram</a:t>
            </a:r>
          </a:p>
          <a:p>
            <a:r>
              <a:rPr lang="en-US" dirty="0">
                <a:latin typeface="+mn-lt"/>
              </a:rPr>
              <a:t>The reachability plot (bottom) shows the path distances in the dendrogram</a:t>
            </a:r>
          </a:p>
          <a:p>
            <a:r>
              <a:rPr lang="en-US" dirty="0">
                <a:latin typeface="+mn-lt"/>
              </a:rPr>
              <a:t>A cutoff on the reachability plot defines the clusters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Credit: Wikipedia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𝑒𝑝𝑠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6" y="1890793"/>
            <a:ext cx="5305586" cy="4664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is an Hierarchical Algorithm</a:t>
            </a:r>
          </a:p>
          <a:p>
            <a:r>
              <a:rPr lang="en-US" dirty="0">
                <a:latin typeface="+mn-lt"/>
              </a:rPr>
              <a:t>Dendrogram of reachability distances   </a:t>
            </a:r>
          </a:p>
          <a:p>
            <a:r>
              <a:rPr lang="en-US" dirty="0">
                <a:latin typeface="+mn-lt"/>
              </a:rPr>
              <a:t>Overlapping cluster assignments from partitioning graph at different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dirty="0">
                <a:latin typeface="+mn-lt"/>
              </a:rPr>
              <a:t>Reachability plot with local </a:t>
            </a:r>
            <a:r>
              <a:rPr lang="en-US" i="1" dirty="0">
                <a:latin typeface="+mn-lt"/>
              </a:rPr>
              <a:t>eps</a:t>
            </a:r>
            <a:r>
              <a:rPr lang="en-US" dirty="0">
                <a:latin typeface="+mn-lt"/>
              </a:rPr>
              <a:t> to define clusters from graph components    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From </a:t>
            </a:r>
            <a:r>
              <a:rPr lang="en-US" sz="1800" dirty="0">
                <a:latin typeface="+mn-lt"/>
                <a:hlinkClick r:id="rId3"/>
              </a:rPr>
              <a:t>Advanced Algorithms and Data Structures,, Marcello La Rocca, Manning, 2021</a:t>
            </a:r>
            <a:endParaRPr lang="en-US" sz="1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pPr lvl="1"/>
                <a:r>
                  <a:rPr lang="en-US" dirty="0">
                    <a:latin typeface="+mn-lt"/>
                  </a:rPr>
                  <a:t>OPTICS implementation only supports single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+mn-lt"/>
                  </a:rPr>
                  <a:t>may fragment clusters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E494-E910-773D-B44C-2F639384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7089-E77F-80B9-C868-CF2B01D7B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with HDBSCAN</a:t>
            </a:r>
          </a:p>
        </p:txBody>
      </p:sp>
    </p:spTree>
    <p:extLst>
      <p:ext uri="{BB962C8B-B14F-4D97-AF65-F5344CB8AC3E}">
        <p14:creationId xmlns:p14="http://schemas.microsoft.com/office/powerpoint/2010/main" val="783624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FB5B-5798-85F1-5E9C-4F9AA4B0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6F0F-A420-9F74-7C1B-FE39FEA8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A2F1-1302-A225-BC3C-BB8C95622B4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is an improvement over OPTICS </a:t>
                </a:r>
              </a:p>
              <a:p>
                <a:r>
                  <a:rPr lang="en-US" dirty="0">
                    <a:latin typeface="+mn-lt"/>
                  </a:rPr>
                  <a:t>HDBSCAN is an adaptive hierarchical density clustering algorithm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compared to OPTICS,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Efficient and scalable implementation of </a:t>
                </a:r>
                <a:r>
                  <a:rPr lang="en-US" b="1" dirty="0">
                    <a:latin typeface="+mn-lt"/>
                    <a:hlinkClick r:id="rId3"/>
                  </a:rPr>
                  <a:t>HDBSCAN Python package</a:t>
                </a:r>
                <a:r>
                  <a:rPr lang="en-US" dirty="0">
                    <a:latin typeface="+mn-lt"/>
                    <a:hlinkClick r:id="rId3"/>
                  </a:rPr>
                  <a:t> 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HDBSCAN has a few key parameters that control cluster formation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A2F1-1302-A225-BC3C-BB8C95622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8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8D6F1-B69F-14E7-2E08-E206E39BD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102A-E081-6F89-A751-392B9243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C7C7F-6626-D925-DFEE-3EED49CBF33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80"/>
                <a:ext cx="11366549" cy="24899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is an improvement over OPTICS </a:t>
                </a:r>
              </a:p>
              <a:p>
                <a:r>
                  <a:rPr lang="en-US" dirty="0">
                    <a:latin typeface="+mn-lt"/>
                  </a:rPr>
                  <a:t>Reachability distance between two points,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,is computed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𝑟𝑒𝑎𝑐h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And core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𝑐𝑜𝑟𝑒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of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is defined as the distance from the point to the </a:t>
                </a:r>
                <a:r>
                  <a:rPr lang="en-US" i="1" dirty="0">
                    <a:latin typeface="+mn-lt"/>
                  </a:rPr>
                  <a:t>kth</a:t>
                </a:r>
                <a:r>
                  <a:rPr lang="en-US" dirty="0">
                    <a:latin typeface="+mn-lt"/>
                  </a:rPr>
                  <a:t> most distant point, including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C7C7F-6626-D925-DFEE-3EED49CBF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80"/>
                <a:ext cx="11366549" cy="2489972"/>
              </a:xfrm>
              <a:blipFill>
                <a:blip r:embed="rId3"/>
                <a:stretch>
                  <a:fillRect l="-1072" t="-4167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26D693D-7FB0-C115-6A53-BF54D463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18" y="3186716"/>
            <a:ext cx="5290322" cy="3671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38CE8-AD1E-B508-0750-8F2FA4E43E5F}"/>
              </a:ext>
            </a:extLst>
          </p:cNvPr>
          <p:cNvSpPr txBox="1"/>
          <p:nvPr/>
        </p:nvSpPr>
        <p:spPr>
          <a:xfrm>
            <a:off x="537275" y="3529186"/>
            <a:ext cx="58990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core distance of a point to </a:t>
            </a:r>
            <a:r>
              <a:rPr lang="en-US" sz="2800" i="1" dirty="0"/>
              <a:t>k</a:t>
            </a:r>
            <a:r>
              <a:rPr lang="en-US" sz="2800" dirty="0"/>
              <a:t> neighbors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5"/>
              </a:rPr>
              <a:t>Illustration from HDBSCAN documentation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24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1352-1779-4E4B-D190-1A493047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39C0-4FFC-4EA9-C4A0-220C3BB8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B7B48-68D4-80D5-C81E-64410B59BE93}"/>
              </a:ext>
            </a:extLst>
          </p:cNvPr>
          <p:cNvSpPr txBox="1"/>
          <p:nvPr/>
        </p:nvSpPr>
        <p:spPr>
          <a:xfrm>
            <a:off x="584201" y="1157288"/>
            <a:ext cx="5395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is an improvement over OPTICS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In less dense regions the core distance increases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variable core distance makes HDBSCAN more adaptive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AF4A1B-092D-F96E-7124-C8453615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29" y="1207166"/>
            <a:ext cx="6194718" cy="43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0A7F6-6A57-C01E-FF35-866D7323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0E48-ED92-93F8-1242-A672FD69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4E3B3-830B-BA5D-D0CB-288B618FCB19}"/>
              </a:ext>
            </a:extLst>
          </p:cNvPr>
          <p:cNvSpPr txBox="1"/>
          <p:nvPr/>
        </p:nvSpPr>
        <p:spPr>
          <a:xfrm>
            <a:off x="584201" y="1157288"/>
            <a:ext cx="5511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is an improvement over OPTICS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is larger core distance of the points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9D63E-D293-DAC3-D08A-E2005A2CA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32" y="1292439"/>
            <a:ext cx="6184668" cy="42731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179D9A-1B6F-6B68-37D4-EC933968DBD6}"/>
              </a:ext>
            </a:extLst>
          </p:cNvPr>
          <p:cNvCxnSpPr>
            <a:cxnSpLocks/>
          </p:cNvCxnSpPr>
          <p:nvPr/>
        </p:nvCxnSpPr>
        <p:spPr>
          <a:xfrm flipV="1">
            <a:off x="5730240" y="2162432"/>
            <a:ext cx="3389046" cy="1485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7BEE6D-626B-2067-73F8-09426B700AA6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2713881" cy="7782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graph-based associations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85159-2DCB-8C63-877F-F33153E7C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A0C6D-8DE3-7399-7B98-57C34D0B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33" y="897414"/>
            <a:ext cx="6197888" cy="4306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776B6-FC8A-7462-0BCC-42BD3EF7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12F3E-810E-CF63-02B3-463C6AEB1928}"/>
              </a:ext>
            </a:extLst>
          </p:cNvPr>
          <p:cNvSpPr txBox="1"/>
          <p:nvPr/>
        </p:nvSpPr>
        <p:spPr>
          <a:xfrm>
            <a:off x="584201" y="1157288"/>
            <a:ext cx="551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is an improvement over OPTICS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4"/>
              </a:rPr>
              <a:t>Illustration from HDBSCAN documentation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80ACE6-D58F-E364-B912-AFE3CB8EE8FA}"/>
              </a:ext>
            </a:extLst>
          </p:cNvPr>
          <p:cNvCxnSpPr>
            <a:cxnSpLocks/>
          </p:cNvCxnSpPr>
          <p:nvPr/>
        </p:nvCxnSpPr>
        <p:spPr>
          <a:xfrm flipV="1">
            <a:off x="5730240" y="1873135"/>
            <a:ext cx="3430385" cy="4378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204862-F9F2-EA0A-6214-7B221A904BA4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3142211" cy="14187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0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5865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Another 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value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5018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Plots of distribution of distance between pairwise random samples of points</a:t>
                </a:r>
              </a:p>
              <a:p>
                <a:r>
                  <a:rPr lang="en-US" dirty="0">
                    <a:latin typeface="+mn-lt"/>
                  </a:rPr>
                  <a:t> 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616" t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9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r>
              <a:rPr lang="en-US" b="1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13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9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association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Association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</a:p>
          <a:p>
            <a:pPr lvl="1"/>
            <a:r>
              <a:rPr lang="en-US" sz="2800" dirty="0">
                <a:latin typeface="+mn-lt"/>
              </a:rPr>
              <a:t>Metric can matter more than choice of algorithm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Dense representation is computationally intensive and memory intensive: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830332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830332"/>
                  </p:ext>
                </p:extLst>
              </p:nvPr>
            </p:nvGraphicFramePr>
            <p:xfrm>
              <a:off x="386640" y="566515"/>
              <a:ext cx="11630025" cy="582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42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50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5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Affinity clustering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Responsible point in cluster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Less scalable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medium, O(n</a:t>
                          </a:r>
                          <a:r>
                            <a:rPr lang="en-US" sz="2000" baseline="30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-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sparser the graph the greater the approximation </a:t>
            </a:r>
          </a:p>
          <a:p>
            <a:r>
              <a:rPr lang="en-US" dirty="0">
                <a:latin typeface="+mn-lt"/>
              </a:rPr>
              <a:t>In many practical situations only need metric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metric for edges between nearest neighbors    </a:t>
            </a:r>
          </a:p>
          <a:p>
            <a:pPr lvl="1"/>
            <a:r>
              <a:rPr lang="en-US" dirty="0">
                <a:latin typeface="+mn-lt"/>
              </a:rPr>
              <a:t>Approximation ignores other associations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distance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blipFill>
                <a:blip r:embed="rId4"/>
                <a:stretch>
                  <a:fillRect l="-1965" t="-1247" r="-4367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have disconnected graph components 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blipFill>
                <a:blip r:embed="rId3"/>
                <a:stretch>
                  <a:fillRect l="-1965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406734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22456</TotalTime>
  <Words>2698</Words>
  <Application>Microsoft Office PowerPoint</Application>
  <PresentationFormat>Widescreen</PresentationFormat>
  <Paragraphs>449</Paragraphs>
  <Slides>50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Algorithms for Non-Euclidean Spaces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 Clustering </vt:lpstr>
      <vt:lpstr>Density-Based Clustering with OPTICS</vt:lpstr>
      <vt:lpstr>OPTICS Algorithm</vt:lpstr>
      <vt:lpstr>OPTICS Algorithm</vt:lpstr>
      <vt:lpstr>OPTICS Algorithm</vt:lpstr>
      <vt:lpstr>OPTICS Algorithms</vt:lpstr>
      <vt:lpstr>OPTICS Algorithm</vt:lpstr>
      <vt:lpstr>OPTICS Algorithm</vt:lpstr>
      <vt:lpstr>OPTICS Algorithm</vt:lpstr>
      <vt:lpstr>OPTICS Algorithm</vt:lpstr>
      <vt:lpstr>Density-Based Clustering with HDBSCAN</vt:lpstr>
      <vt:lpstr>HDBSCAN Algorithm</vt:lpstr>
      <vt:lpstr>HDBSCAN Algorithm</vt:lpstr>
      <vt:lpstr>HDBSCAN Algorithm</vt:lpstr>
      <vt:lpstr>HDBSCAN Algorithm</vt:lpstr>
      <vt:lpstr>HDBSCAN Algorithm</vt:lpstr>
      <vt:lpstr>Clustering in High Dimensions and The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873</cp:revision>
  <dcterms:created xsi:type="dcterms:W3CDTF">2020-07-25T22:15:22Z</dcterms:created>
  <dcterms:modified xsi:type="dcterms:W3CDTF">2025-11-17T03:26:04Z</dcterms:modified>
</cp:coreProperties>
</file>